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2918400" cy="438912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  <a:srgbClr val="2743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55"/>
    <p:restoredTop sz="95252" autoAdjust="0"/>
  </p:normalViewPr>
  <p:slideViewPr>
    <p:cSldViewPr snapToGrid="0" snapToObjects="1">
      <p:cViewPr varScale="1">
        <p:scale>
          <a:sx n="16" d="100"/>
          <a:sy n="16" d="100"/>
        </p:scale>
        <p:origin x="364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01" d="100"/>
          <a:sy n="101" d="100"/>
        </p:scale>
        <p:origin x="393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/>
                </a:solidFill>
                <a:latin typeface="+mj-lt"/>
              </a:rPr>
              <a:t>Chart</a:t>
            </a:r>
            <a:r>
              <a:rPr lang="en-US" sz="3200" b="1" baseline="0" dirty="0">
                <a:solidFill>
                  <a:schemeClr val="tx1"/>
                </a:solidFill>
                <a:latin typeface="+mj-lt"/>
              </a:rPr>
              <a:t> A - Title</a:t>
            </a:r>
            <a:endParaRPr lang="en-US" sz="3200" b="1" dirty="0">
              <a:solidFill>
                <a:schemeClr val="tx1"/>
              </a:solidFill>
              <a:latin typeface="+mj-lt"/>
            </a:endParaRPr>
          </a:p>
        </c:rich>
      </c:tx>
      <c:layout>
        <c:manualLayout>
          <c:xMode val="edge"/>
          <c:yMode val="edge"/>
          <c:x val="2.8318246873460344E-2"/>
          <c:y val="5.2052186548090053E-2"/>
        </c:manualLayout>
      </c:layout>
      <c:overlay val="0"/>
      <c:spPr>
        <a:noFill/>
        <a:ln w="2232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0816438658503594E-2"/>
          <c:y val="0.24512490809145338"/>
          <c:w val="0.51592749296523299"/>
          <c:h val="0.639889163127873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Category</c:v>
                </c:pt>
              </c:strCache>
            </c:strRef>
          </c:tx>
          <c:dPt>
            <c:idx val="0"/>
            <c:bubble3D val="0"/>
            <c:spPr>
              <a:solidFill>
                <a:srgbClr val="007A37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68E-2E47-A584-CA9F965A9707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68E-2E47-A584-CA9F965A9707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A68E-2E47-A584-CA9F965A9707}"/>
              </c:ext>
            </c:extLst>
          </c:dPt>
          <c:cat>
            <c:strRef>
              <c:f>Sheet1!$A$2:$A$4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8E-2E47-A584-CA9F965A9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2320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60686791142648711"/>
          <c:y val="0.42829601554567415"/>
          <c:w val="0.24372889710990117"/>
          <c:h val="0.44346201988725881"/>
        </c:manualLayout>
      </c:layout>
      <c:overlay val="0"/>
      <c:spPr>
        <a:noFill/>
        <a:ln w="2232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/>
                </a:solidFill>
                <a:latin typeface="+mn-lt"/>
              </a:rPr>
              <a:t>Chart B - Title</a:t>
            </a:r>
          </a:p>
        </c:rich>
      </c:tx>
      <c:layout>
        <c:manualLayout>
          <c:xMode val="edge"/>
          <c:yMode val="edge"/>
          <c:x val="0.18322734509105756"/>
          <c:y val="0.10250012596738285"/>
        </c:manualLayout>
      </c:layout>
      <c:overlay val="0"/>
      <c:spPr>
        <a:noFill/>
        <a:ln w="2232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653482108432799"/>
          <c:y val="0.18120462338795801"/>
          <c:w val="0.51592749296523299"/>
          <c:h val="0.639889163127873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Category</c:v>
                </c:pt>
              </c:strCache>
            </c:strRef>
          </c:tx>
          <c:dPt>
            <c:idx val="0"/>
            <c:bubble3D val="0"/>
            <c:spPr>
              <a:solidFill>
                <a:srgbClr val="007A37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A3A-3644-9648-6D459320167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A3A-3644-9648-6D459320167A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</a:schemeClr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AA3A-3644-9648-6D459320167A}"/>
              </c:ext>
            </c:extLst>
          </c:dPt>
          <c:cat>
            <c:strRef>
              <c:f>Sheet1!$A$2:$A$4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3.2</c:v>
                </c:pt>
                <c:pt idx="2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3A-3644-9648-6D4593201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2320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39326334208224"/>
          <c:y val="0.80797674662489338"/>
          <c:w val="0.70932734560151223"/>
          <c:h val="0.19042993426224381"/>
        </c:manualLayout>
      </c:layout>
      <c:overlay val="0"/>
      <c:spPr>
        <a:noFill/>
        <a:ln w="2232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 C - Title</a:t>
            </a:r>
          </a:p>
        </c:rich>
      </c:tx>
      <c:layout>
        <c:manualLayout>
          <c:xMode val="edge"/>
          <c:yMode val="edge"/>
          <c:x val="0.22030703842803187"/>
          <c:y val="0.11005652306043669"/>
        </c:manualLayout>
      </c:layout>
      <c:overlay val="0"/>
      <c:spPr>
        <a:noFill/>
        <a:ln w="2232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653482108432799"/>
          <c:y val="0.18120462338795801"/>
          <c:w val="0.51592749296523299"/>
          <c:h val="0.639889163127873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Category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75000"/>
                </a:schemeClr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1A1-7349-BF04-7EF9D8E181E9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71A1-7349-BF04-7EF9D8E181E9}"/>
              </c:ext>
            </c:extLst>
          </c:dPt>
          <c:dPt>
            <c:idx val="2"/>
            <c:bubble3D val="0"/>
            <c:spPr>
              <a:solidFill>
                <a:srgbClr val="007A37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1A1-7349-BF04-7EF9D8E181E9}"/>
              </c:ext>
            </c:extLst>
          </c:dPt>
          <c:cat>
            <c:strRef>
              <c:f>Sheet1!$A$2:$A$4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A1-7349-BF04-7EF9D8E18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2320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1660649243077596"/>
          <c:y val="0.79219824875107414"/>
          <c:w val="0.74188522705922422"/>
          <c:h val="0.19931867891513558"/>
        </c:manualLayout>
      </c:layout>
      <c:overlay val="0"/>
      <c:spPr>
        <a:noFill/>
        <a:ln w="2232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97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Arial" charset="0"/>
              </a:defRPr>
            </a:pP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Chart </a:t>
            </a:r>
            <a:r>
              <a:rPr lang="en-US" sz="3600" b="1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D - Title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5373098641371992"/>
          <c:y val="1.1217681491475214E-3"/>
        </c:manualLayout>
      </c:layout>
      <c:overlay val="0"/>
      <c:spPr>
        <a:noFill/>
        <a:ln w="3708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1945587198555094E-2"/>
          <c:y val="0.18243447742298799"/>
          <c:w val="0.89237340955380096"/>
          <c:h val="0.572130836651562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9-0A4C-852B-B43364744E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D9-0A4C-852B-B43364744E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7A37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D9-0A4C-852B-B43364744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0909504"/>
        <c:axId val="-2092766432"/>
      </c:barChart>
      <c:catAx>
        <c:axId val="-211090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87983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pPr>
            <a:endParaRPr lang="en-US"/>
          </a:p>
        </c:txPr>
        <c:crossAx val="-2092766432"/>
        <c:crosses val="autoZero"/>
        <c:auto val="1"/>
        <c:lblAlgn val="ctr"/>
        <c:lblOffset val="100"/>
        <c:noMultiLvlLbl val="0"/>
      </c:catAx>
      <c:valAx>
        <c:axId val="-2092766432"/>
        <c:scaling>
          <c:orientation val="minMax"/>
        </c:scaling>
        <c:delete val="0"/>
        <c:axPos val="l"/>
        <c:majorGridlines>
          <c:spPr>
            <a:ln w="20304" cap="flat" cmpd="sng" algn="ctr">
              <a:solidFill>
                <a:schemeClr val="tx1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271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2552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Arial" charset="0"/>
              </a:defRPr>
            </a:pPr>
            <a:endParaRPr lang="en-US"/>
          </a:p>
        </c:txPr>
        <c:crossAx val="-2110909504"/>
        <c:crosses val="autoZero"/>
        <c:crossBetween val="between"/>
      </c:valAx>
      <c:spPr>
        <a:noFill/>
        <a:ln w="37084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Arial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16080355552922587"/>
          <c:y val="0.91647316505196907"/>
          <c:w val="0.65376401541260043"/>
          <c:h val="6.0968015008725798E-2"/>
        </c:manualLayout>
      </c:layout>
      <c:overlay val="0"/>
      <c:spPr>
        <a:noFill/>
        <a:ln w="37084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6A8FA-5B42-674C-B20D-1B27C6B6ED8B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A0952-F090-8947-9D2B-4C66FA805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5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CF15A-2A27-7442-AB11-75F1A48A6AE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CBA48-C438-7943-8380-32C73458E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2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1317208" y="30965119"/>
            <a:ext cx="4913391" cy="3517806"/>
          </a:xfrm>
          <a:prstGeom prst="rect">
            <a:avLst/>
          </a:prstGeom>
          <a:noFill/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562369" y="30965119"/>
            <a:ext cx="4948498" cy="3517806"/>
          </a:xfrm>
          <a:prstGeom prst="rect">
            <a:avLst/>
          </a:prstGeom>
          <a:noFill/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1" t="44561" b="-1"/>
          <a:stretch/>
        </p:blipFill>
        <p:spPr>
          <a:xfrm>
            <a:off x="23075732" y="42259822"/>
            <a:ext cx="8360999" cy="714097"/>
          </a:xfrm>
          <a:prstGeom prst="rect">
            <a:avLst/>
          </a:prstGeom>
        </p:spPr>
      </p:pic>
      <p:cxnSp>
        <p:nvCxnSpPr>
          <p:cNvPr id="32" name="Horizontal Section Divider" descr="Horizontal Divider">
            <a:extLst>
              <a:ext uri="{FF2B5EF4-FFF2-40B4-BE49-F238E27FC236}">
                <a16:creationId xmlns:a16="http://schemas.microsoft.com/office/drawing/2014/main" id="{E939395C-E5DD-3A85-0992-8D939171739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583633" y="32128838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66403C9-A7D4-62B8-21BC-018F01B1F147}"/>
              </a:ext>
            </a:extLst>
          </p:cNvPr>
          <p:cNvCxnSpPr>
            <a:cxnSpLocks/>
          </p:cNvCxnSpPr>
          <p:nvPr userDrawn="1"/>
        </p:nvCxnSpPr>
        <p:spPr>
          <a:xfrm>
            <a:off x="11103429" y="12899571"/>
            <a:ext cx="0" cy="90460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5F18118-9B9C-1B96-6544-02DD50AC17A7}"/>
              </a:ext>
            </a:extLst>
          </p:cNvPr>
          <p:cNvCxnSpPr>
            <a:cxnSpLocks/>
          </p:cNvCxnSpPr>
          <p:nvPr userDrawn="1"/>
        </p:nvCxnSpPr>
        <p:spPr>
          <a:xfrm>
            <a:off x="21771430" y="23275905"/>
            <a:ext cx="0" cy="1643658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Horizontal Section Divider" descr="Horizontal Divider">
            <a:extLst>
              <a:ext uri="{FF2B5EF4-FFF2-40B4-BE49-F238E27FC236}">
                <a16:creationId xmlns:a16="http://schemas.microsoft.com/office/drawing/2014/main" id="{E7B6CFEB-2B2E-2E7D-6AED-CDC6C2C03CB6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4998" y="22434617"/>
            <a:ext cx="31689673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FA79A5CD-1A0A-FEE7-F540-8C586CA61A39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1535798" y="17702954"/>
            <a:ext cx="9911012" cy="31052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53801FED-30AB-5991-8A72-86830668CEB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1317208" y="26233959"/>
            <a:ext cx="10129602" cy="4420338"/>
          </a:xfrm>
          <a:prstGeom prst="rect">
            <a:avLst/>
          </a:prstGeom>
        </p:spPr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B19EB51-909B-9D78-CA6C-CA1AA7A6D638}"/>
              </a:ext>
            </a:extLst>
          </p:cNvPr>
          <p:cNvCxnSpPr>
            <a:cxnSpLocks/>
          </p:cNvCxnSpPr>
          <p:nvPr userDrawn="1"/>
        </p:nvCxnSpPr>
        <p:spPr>
          <a:xfrm>
            <a:off x="21771430" y="12899571"/>
            <a:ext cx="0" cy="90460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146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96" userDrawn="1">
          <p15:clr>
            <a:srgbClr val="FBAE40"/>
          </p15:clr>
        </p15:guide>
        <p15:guide id="2" pos="576" userDrawn="1">
          <p15:clr>
            <a:srgbClr val="FBAE40"/>
          </p15:clr>
        </p15:guide>
        <p15:guide id="3" pos="20184" userDrawn="1">
          <p15:clr>
            <a:srgbClr val="FBAE40"/>
          </p15:clr>
        </p15:guide>
        <p15:guide id="4" orient="horz" pos="5016" userDrawn="1">
          <p15:clr>
            <a:srgbClr val="FBAE40"/>
          </p15:clr>
        </p15:guide>
        <p15:guide id="5" pos="13440" userDrawn="1">
          <p15:clr>
            <a:srgbClr val="FBAE40"/>
          </p15:clr>
        </p15:guide>
        <p15:guide id="6" pos="6696" userDrawn="1">
          <p15:clr>
            <a:srgbClr val="FBAE40"/>
          </p15:clr>
        </p15:guide>
        <p15:guide id="7" pos="7272" userDrawn="1">
          <p15:clr>
            <a:srgbClr val="FBAE40"/>
          </p15:clr>
        </p15:guide>
        <p15:guide id="8" pos="1401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Horizontal Section Divider" descr="Horizontal Divider">
            <a:extLst>
              <a:ext uri="{FF2B5EF4-FFF2-40B4-BE49-F238E27FC236}">
                <a16:creationId xmlns:a16="http://schemas.microsoft.com/office/drawing/2014/main" id="{BF0F1CC0-B719-BBB2-7DE1-DBF05F71465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583633" y="32128838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34DA4D-0C10-CE2B-814C-B82A1ABCACC5}"/>
              </a:ext>
            </a:extLst>
          </p:cNvPr>
          <p:cNvCxnSpPr>
            <a:cxnSpLocks/>
          </p:cNvCxnSpPr>
          <p:nvPr userDrawn="1"/>
        </p:nvCxnSpPr>
        <p:spPr>
          <a:xfrm>
            <a:off x="11103429" y="12899571"/>
            <a:ext cx="0" cy="90460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41FA5F-06DD-FA82-58FE-84DC1C4DFB75}"/>
              </a:ext>
            </a:extLst>
          </p:cNvPr>
          <p:cNvCxnSpPr>
            <a:cxnSpLocks/>
          </p:cNvCxnSpPr>
          <p:nvPr userDrawn="1"/>
        </p:nvCxnSpPr>
        <p:spPr>
          <a:xfrm>
            <a:off x="21771430" y="23275905"/>
            <a:ext cx="0" cy="1643658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Horizontal Section Divider" descr="Horizontal Divider">
            <a:extLst>
              <a:ext uri="{FF2B5EF4-FFF2-40B4-BE49-F238E27FC236}">
                <a16:creationId xmlns:a16="http://schemas.microsoft.com/office/drawing/2014/main" id="{CC149DFC-42ED-5816-0818-10D180867FC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4998" y="22434617"/>
            <a:ext cx="31689673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F845C6-9ADF-7CBF-C7B2-F592923094AB}"/>
              </a:ext>
            </a:extLst>
          </p:cNvPr>
          <p:cNvCxnSpPr>
            <a:cxnSpLocks/>
          </p:cNvCxnSpPr>
          <p:nvPr userDrawn="1"/>
        </p:nvCxnSpPr>
        <p:spPr>
          <a:xfrm>
            <a:off x="21771430" y="12899571"/>
            <a:ext cx="0" cy="90460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49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image" Target="../media/image6.png"/><Relationship Id="rId5" Type="http://schemas.openxmlformats.org/officeDocument/2006/relationships/chart" Target="../charts/chart3.xml"/><Relationship Id="rId10" Type="http://schemas.microsoft.com/office/2007/relationships/hdphoto" Target="../media/hdphoto2.wdp"/><Relationship Id="rId4" Type="http://schemas.openxmlformats.org/officeDocument/2006/relationships/chart" Target="../charts/chart2.xml"/><Relationship Id="rId9" Type="http://schemas.openxmlformats.org/officeDocument/2006/relationships/image" Target="../media/image5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 Caption">
            <a:extLst>
              <a:ext uri="{FF2B5EF4-FFF2-40B4-BE49-F238E27FC236}">
                <a16:creationId xmlns:a16="http://schemas.microsoft.com/office/drawing/2014/main" id="{94B78A25-8526-6B41-90FA-9E66DC6A5A08}"/>
              </a:ext>
            </a:extLst>
          </p:cNvPr>
          <p:cNvSpPr txBox="1"/>
          <p:nvPr/>
        </p:nvSpPr>
        <p:spPr>
          <a:xfrm>
            <a:off x="11436730" y="21190851"/>
            <a:ext cx="8251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Mauris orci mi, varius id diam id, egestas auctor enim. </a:t>
            </a:r>
          </a:p>
        </p:txBody>
      </p:sp>
      <p:sp>
        <p:nvSpPr>
          <p:cNvPr id="155" name="Picture Placeholder 2 Caption">
            <a:extLst>
              <a:ext uri="{FF2B5EF4-FFF2-40B4-BE49-F238E27FC236}">
                <a16:creationId xmlns:a16="http://schemas.microsoft.com/office/drawing/2014/main" id="{9EE0EAEB-C912-E74D-8D46-589C5DFB9B2E}"/>
              </a:ext>
            </a:extLst>
          </p:cNvPr>
          <p:cNvSpPr txBox="1"/>
          <p:nvPr/>
        </p:nvSpPr>
        <p:spPr>
          <a:xfrm>
            <a:off x="11410739" y="34975590"/>
            <a:ext cx="87713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Mauris orci mi, varius id diam id, egestas auctor enim. </a:t>
            </a:r>
          </a:p>
        </p:txBody>
      </p:sp>
      <p:graphicFrame>
        <p:nvGraphicFramePr>
          <p:cNvPr id="17" name="Chart A" descr="Chart A">
            <a:extLst>
              <a:ext uri="{FF2B5EF4-FFF2-40B4-BE49-F238E27FC236}">
                <a16:creationId xmlns:a16="http://schemas.microsoft.com/office/drawing/2014/main" id="{057A6000-0AF2-8941-B9EA-B274C2074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247409"/>
              </p:ext>
            </p:extLst>
          </p:nvPr>
        </p:nvGraphicFramePr>
        <p:xfrm>
          <a:off x="1548476" y="26511170"/>
          <a:ext cx="7684374" cy="456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Arrow" descr="Arrow">
            <a:extLst>
              <a:ext uri="{FF2B5EF4-FFF2-40B4-BE49-F238E27FC236}">
                <a16:creationId xmlns:a16="http://schemas.microsoft.com/office/drawing/2014/main" id="{7B2A5ABC-26D0-FE43-9343-BC53C4627F4A}"/>
              </a:ext>
            </a:extLst>
          </p:cNvPr>
          <p:cNvSpPr/>
          <p:nvPr/>
        </p:nvSpPr>
        <p:spPr>
          <a:xfrm rot="16200000">
            <a:off x="5827473" y="26744309"/>
            <a:ext cx="1894313" cy="1876193"/>
          </a:xfrm>
          <a:prstGeom prst="arc">
            <a:avLst>
              <a:gd name="adj1" fmla="val 16200000"/>
              <a:gd name="adj2" fmla="val 3609848"/>
            </a:avLst>
          </a:prstGeom>
          <a:ln w="38100">
            <a:solidFill>
              <a:srgbClr val="FF0000"/>
            </a:solidFill>
            <a:prstDash val="solid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6373" dirty="0"/>
          </a:p>
        </p:txBody>
      </p:sp>
      <p:sp>
        <p:nvSpPr>
          <p:cNvPr id="19" name="Note">
            <a:extLst>
              <a:ext uri="{FF2B5EF4-FFF2-40B4-BE49-F238E27FC236}">
                <a16:creationId xmlns:a16="http://schemas.microsoft.com/office/drawing/2014/main" id="{063DF6BA-FD1C-5B4D-9F5B-D1CDB0F7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701" y="27343485"/>
            <a:ext cx="29075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altLang="en-US" sz="2000" b="1" dirty="0">
                <a:solidFill>
                  <a:schemeClr val="tx1">
                    <a:lumMod val="50000"/>
                  </a:schemeClr>
                </a:solidFill>
                <a:latin typeface="+mn-lt"/>
                <a:ea typeface="Arial" charset="0"/>
              </a:rPr>
              <a:t>Figure A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+mn-lt"/>
                <a:ea typeface="Arial" charset="0"/>
                <a:cs typeface="Arial" charset="0"/>
              </a:rPr>
              <a:t>: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Arial" charset="0"/>
                <a:cs typeface="Arial" charset="0"/>
              </a:rPr>
              <a:t>In et neque dignissim, and in aliquet nisl et umis.</a:t>
            </a:r>
            <a:endParaRPr lang="en-US" altLang="en-US" sz="2000" dirty="0">
              <a:solidFill>
                <a:schemeClr val="tx1">
                  <a:lumMod val="50000"/>
                </a:schemeClr>
              </a:solidFill>
              <a:latin typeface="+mn-lt"/>
              <a:ea typeface="Arial" charset="0"/>
            </a:endParaRPr>
          </a:p>
        </p:txBody>
      </p:sp>
      <p:graphicFrame>
        <p:nvGraphicFramePr>
          <p:cNvPr id="22" name="Chart B" descr="Chart B">
            <a:extLst>
              <a:ext uri="{FF2B5EF4-FFF2-40B4-BE49-F238E27FC236}">
                <a16:creationId xmlns:a16="http://schemas.microsoft.com/office/drawing/2014/main" id="{EABF2527-226B-DB4A-BE0A-4FB6FEA940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9322311"/>
              </p:ext>
            </p:extLst>
          </p:nvPr>
        </p:nvGraphicFramePr>
        <p:xfrm>
          <a:off x="884607" y="30861684"/>
          <a:ext cx="4446797" cy="47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Chart C" descr="Chart C">
            <a:extLst>
              <a:ext uri="{FF2B5EF4-FFF2-40B4-BE49-F238E27FC236}">
                <a16:creationId xmlns:a16="http://schemas.microsoft.com/office/drawing/2014/main" id="{39562CA1-D9BA-EF4F-AB3D-D9A99A9A8E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391957"/>
              </p:ext>
            </p:extLst>
          </p:nvPr>
        </p:nvGraphicFramePr>
        <p:xfrm>
          <a:off x="6061474" y="30778264"/>
          <a:ext cx="4446798" cy="4823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D" descr="Chart D">
            <a:extLst>
              <a:ext uri="{FF2B5EF4-FFF2-40B4-BE49-F238E27FC236}">
                <a16:creationId xmlns:a16="http://schemas.microsoft.com/office/drawing/2014/main" id="{B92E7BBD-C1B3-F84F-9458-60DDDA6F6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455890"/>
              </p:ext>
            </p:extLst>
          </p:nvPr>
        </p:nvGraphicFramePr>
        <p:xfrm>
          <a:off x="1349032" y="36119738"/>
          <a:ext cx="9159240" cy="453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Data Table " descr="Table 1">
            <a:extLst>
              <a:ext uri="{FF2B5EF4-FFF2-40B4-BE49-F238E27FC236}">
                <a16:creationId xmlns:a16="http://schemas.microsoft.com/office/drawing/2014/main" id="{711E2B5E-FBDD-7248-97E8-833AEE511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713187"/>
              </p:ext>
            </p:extLst>
          </p:nvPr>
        </p:nvGraphicFramePr>
        <p:xfrm>
          <a:off x="11404830" y="36239513"/>
          <a:ext cx="9154160" cy="316215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37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0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6566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noFill/>
                            <a:prstDash val="dash"/>
                          </a:ln>
                          <a:latin typeface="+mj-lt"/>
                        </a:rPr>
                        <a:t>Table 1 - Title</a:t>
                      </a:r>
                      <a:endParaRPr lang="en-US" sz="2400" b="1" dirty="0">
                        <a:ln>
                          <a:noFill/>
                          <a:prstDash val="dash"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  <a:prstDash val="dash"/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880">
                <a:tc>
                  <a:txBody>
                    <a:bodyPr/>
                    <a:lstStyle/>
                    <a:p>
                      <a:pPr algn="ctr"/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8.01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7.99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5.77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6.44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44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4.50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3.11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9.55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1.12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15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6.15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8.00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6.18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5.65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05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8.21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2.16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3.11*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cap="none" spc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7.17</a:t>
                      </a:r>
                      <a:endParaRPr lang="en-US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05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3.00</a:t>
                      </a: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9.70</a:t>
                      </a: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10.50</a:t>
                      </a: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4.45</a:t>
                      </a: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Data Table Caption">
            <a:extLst>
              <a:ext uri="{FF2B5EF4-FFF2-40B4-BE49-F238E27FC236}">
                <a16:creationId xmlns:a16="http://schemas.microsoft.com/office/drawing/2014/main" id="{5A26DE8F-0ABE-C543-99DB-6EAD95D22649}"/>
              </a:ext>
            </a:extLst>
          </p:cNvPr>
          <p:cNvSpPr txBox="1"/>
          <p:nvPr/>
        </p:nvSpPr>
        <p:spPr>
          <a:xfrm>
            <a:off x="11410739" y="39712490"/>
            <a:ext cx="73941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Mauris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orci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 mi,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varius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 id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diam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 id,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egestas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auctor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enim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. </a:t>
            </a:r>
          </a:p>
        </p:txBody>
      </p:sp>
      <p:cxnSp>
        <p:nvCxnSpPr>
          <p:cNvPr id="39" name="Horizontal Section Divider" descr="Horizontal Divider">
            <a:extLst>
              <a:ext uri="{FF2B5EF4-FFF2-40B4-BE49-F238E27FC236}">
                <a16:creationId xmlns:a16="http://schemas.microsoft.com/office/drawing/2014/main" id="{EBEF37B1-D346-FE49-ADBC-6DE02CF17A8D}"/>
              </a:ext>
            </a:extLst>
          </p:cNvPr>
          <p:cNvCxnSpPr>
            <a:cxnSpLocks/>
          </p:cNvCxnSpPr>
          <p:nvPr/>
        </p:nvCxnSpPr>
        <p:spPr bwMode="auto">
          <a:xfrm>
            <a:off x="22583633" y="32128838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ferences Textbox">
            <a:extLst>
              <a:ext uri="{FF2B5EF4-FFF2-40B4-BE49-F238E27FC236}">
                <a16:creationId xmlns:a16="http://schemas.microsoft.com/office/drawing/2014/main" id="{27A69946-CEA4-AE4D-A818-BC08D3CC14B2}"/>
              </a:ext>
            </a:extLst>
          </p:cNvPr>
          <p:cNvSpPr txBox="1"/>
          <p:nvPr/>
        </p:nvSpPr>
        <p:spPr>
          <a:xfrm>
            <a:off x="22707599" y="33833771"/>
            <a:ext cx="9400699" cy="332398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Phasc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lectus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bibendum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,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posuere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nibh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id,</a:t>
            </a:r>
          </a:p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Mauris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orci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m id, egestas auctor enim</a:t>
            </a:r>
          </a:p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Duis vitae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tinctor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, vitae sollicitudin magna</a:t>
            </a:r>
          </a:p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Aenean et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est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ellus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nec lectus bibendum,</a:t>
            </a:r>
          </a:p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Lacinia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magnami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, varius diam id, egestas</a:t>
            </a:r>
          </a:p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Mauris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orci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miam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id, egestas auctor enim</a:t>
            </a:r>
          </a:p>
          <a:p>
            <a:pPr>
              <a:lnSpc>
                <a:spcPts val="36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  Duis vitae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tinctor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ea typeface="Arial" charset="0"/>
                <a:cs typeface="Arial" charset="0"/>
              </a:rPr>
              <a:t>, vitae sollicitudin magna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44193" y="7087831"/>
            <a:ext cx="315401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sz="10000" b="1" dirty="0">
                <a:solidFill>
                  <a:srgbClr val="274358"/>
                </a:solidFill>
                <a:latin typeface="+mj-lt"/>
              </a:rPr>
              <a:t>Lorem ipsum dolor sit amet, consectetuer adipiscing elit, sed diam nonummy nibh euismod 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84213" y="10854525"/>
            <a:ext cx="22661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sz="4000" b="1" i="1" u="sng" dirty="0">
                <a:solidFill>
                  <a:srgbClr val="007A37"/>
                </a:solidFill>
                <a:latin typeface="+mj-lt"/>
              </a:rPr>
              <a:t>Nombre Apellido</a:t>
            </a:r>
            <a:r>
              <a:rPr lang="es-HN" sz="4000" b="1" i="1" baseline="30000" dirty="0">
                <a:solidFill>
                  <a:srgbClr val="007A37"/>
                </a:solidFill>
                <a:latin typeface="+mj-lt"/>
              </a:rPr>
              <a:t>1</a:t>
            </a:r>
            <a:r>
              <a:rPr lang="es-HN" sz="4000" b="1" i="1" dirty="0">
                <a:solidFill>
                  <a:srgbClr val="007A37"/>
                </a:solidFill>
                <a:latin typeface="+mj-lt"/>
              </a:rPr>
              <a:t>; </a:t>
            </a:r>
            <a:r>
              <a:rPr lang="es-HN" sz="4000" b="1" i="1" u="sng" dirty="0">
                <a:solidFill>
                  <a:srgbClr val="007A37"/>
                </a:solidFill>
                <a:latin typeface="+mj-lt"/>
              </a:rPr>
              <a:t>Nombre Apellido</a:t>
            </a:r>
            <a:r>
              <a:rPr lang="es-HN" sz="4000" b="1" i="1" baseline="30000" dirty="0">
                <a:solidFill>
                  <a:srgbClr val="007A37"/>
                </a:solidFill>
                <a:latin typeface="+mj-lt"/>
              </a:rPr>
              <a:t>3</a:t>
            </a:r>
            <a:r>
              <a:rPr lang="es-HN" sz="4000" b="1" i="1" dirty="0">
                <a:solidFill>
                  <a:srgbClr val="007A37"/>
                </a:solidFill>
                <a:latin typeface="+mj-lt"/>
              </a:rPr>
              <a:t>; </a:t>
            </a:r>
            <a:r>
              <a:rPr lang="es-HN" sz="4000" b="1" i="1" u="sng" dirty="0">
                <a:solidFill>
                  <a:srgbClr val="007A37"/>
                </a:solidFill>
                <a:latin typeface="+mj-lt"/>
              </a:rPr>
              <a:t>Nombre Apellido</a:t>
            </a:r>
            <a:r>
              <a:rPr lang="es-HN" sz="4000" b="1" i="1" baseline="30000" dirty="0">
                <a:solidFill>
                  <a:srgbClr val="007A37"/>
                </a:solidFill>
                <a:latin typeface="+mj-lt"/>
              </a:rPr>
              <a:t>2</a:t>
            </a:r>
            <a:br>
              <a:rPr lang="en-US" sz="4000" dirty="0">
                <a:solidFill>
                  <a:srgbClr val="007A37"/>
                </a:solidFill>
                <a:latin typeface="+mj-lt"/>
              </a:rPr>
            </a:br>
            <a:endParaRPr lang="en-US" sz="4000" dirty="0">
              <a:solidFill>
                <a:srgbClr val="007A37"/>
              </a:solidFill>
              <a:latin typeface="+mj-lt"/>
            </a:endParaRPr>
          </a:p>
        </p:txBody>
      </p:sp>
      <p:cxnSp>
        <p:nvCxnSpPr>
          <p:cNvPr id="107" name="Straight Connector 106"/>
          <p:cNvCxnSpPr>
            <a:cxnSpLocks/>
          </p:cNvCxnSpPr>
          <p:nvPr/>
        </p:nvCxnSpPr>
        <p:spPr>
          <a:xfrm>
            <a:off x="11103429" y="12899571"/>
            <a:ext cx="0" cy="90460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cxnSpLocks/>
          </p:cNvCxnSpPr>
          <p:nvPr/>
        </p:nvCxnSpPr>
        <p:spPr>
          <a:xfrm>
            <a:off x="21771430" y="23275905"/>
            <a:ext cx="0" cy="1643658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84534" y="14275932"/>
            <a:ext cx="10027009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 es simplemente el texto de relleno de las imprentas y archivos de texto.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ha sido el texto de relleno estándar de las industrias desde el año 1500, cuando un impresor (N. del T. persona que se dedica a la imprenta) desconocido usó una galería de textos y los mezcló de tal manera que logró hacer un libro de textos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especimen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. No sólo sobrevivió 500 años, sino que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tambien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ingresó como texto de relleno en documentos electrónicos, quedando esencialmente igual al original. Fue popularizado en los 60s con la creación de las hojas "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Letraset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", las cuales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contenian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pasajes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, y más recientemente con software de autoedición, como por ejemplo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Aldus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PageMaker, el cual incluye versiones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684533" y="13205191"/>
            <a:ext cx="10027010" cy="84867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HN" sz="4800" dirty="0">
                <a:solidFill>
                  <a:srgbClr val="274358"/>
                </a:solidFill>
                <a:latin typeface="Arial Black" panose="020B0A04020102020204" pitchFamily="34" charset="0"/>
              </a:rPr>
              <a:t>INTRODUCCIÓN</a:t>
            </a:r>
          </a:p>
        </p:txBody>
      </p:sp>
      <p:cxnSp>
        <p:nvCxnSpPr>
          <p:cNvPr id="111" name="Horizontal Section Divider" descr="Horizontal Divider">
            <a:extLst>
              <a:ext uri="{FF2B5EF4-FFF2-40B4-BE49-F238E27FC236}">
                <a16:creationId xmlns:a16="http://schemas.microsoft.com/office/drawing/2014/main" id="{FA9CD980-CAA8-B247-B623-40A39BE5BEF8}"/>
              </a:ext>
            </a:extLst>
          </p:cNvPr>
          <p:cNvCxnSpPr>
            <a:cxnSpLocks/>
          </p:cNvCxnSpPr>
          <p:nvPr/>
        </p:nvCxnSpPr>
        <p:spPr bwMode="auto">
          <a:xfrm>
            <a:off x="534998" y="22434617"/>
            <a:ext cx="31689673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TextBox 111"/>
          <p:cNvSpPr txBox="1"/>
          <p:nvPr/>
        </p:nvSpPr>
        <p:spPr>
          <a:xfrm>
            <a:off x="11477800" y="14181369"/>
            <a:ext cx="100270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El trozo de texto estándar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usado desde el año 1500 es reproducido debajo para aquellos interesados. Las secciones 1.10.32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s-HN" sz="3200" dirty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El trozo de texto estándar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usado desde el año 1500 es reproducido debajo para aquellos interesados. Las secciones 1.10.32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s-HN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11477800" y="13208598"/>
            <a:ext cx="10027010" cy="84867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HN" sz="4800" dirty="0">
                <a:solidFill>
                  <a:srgbClr val="274358"/>
                </a:solidFill>
                <a:latin typeface="Arial Black" panose="020B0A04020102020204" pitchFamily="34" charset="0"/>
              </a:rPr>
              <a:t>OBJETIVOS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2206858" y="14330467"/>
            <a:ext cx="100270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 es simplemente el texto de relleno de las imprentas y archivos de texto.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ha sido el texto de relleno estándar de las industrias desde el año 1500, cuando un impresor (N. del T. persona que se dedica a la imprenta) desconocido usó una galería de textos y los mezcló de tal manera que logró hacer galería de textos y los mezcló de tal manera que logró hacer un libro de textos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especimen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. No sólo sobrevivió 500 años, sino que.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22206858" y="13208598"/>
            <a:ext cx="9907158" cy="84867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HN" sz="4800" dirty="0">
                <a:solidFill>
                  <a:srgbClr val="274358"/>
                </a:solidFill>
                <a:latin typeface="Arial Black" panose="020B0A04020102020204" pitchFamily="34" charset="0"/>
              </a:rPr>
              <a:t>MATERIALES Y MÉTODOS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44194" y="24313990"/>
            <a:ext cx="209606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 es simplemente el texto de relleno de las imprentas y archivos de texto.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ha sido el texto de relleno estándar de las industrias desde el año 1500, cuando un texto.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ha sido el texto de relleno estándar de las industrias desde el año 1500, cuando un impresor (N. del T. persona que se dedica a la imprenta) .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576849" y="23275905"/>
            <a:ext cx="20811121" cy="90688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HN" sz="4800" dirty="0">
                <a:solidFill>
                  <a:srgbClr val="007A37"/>
                </a:solidFill>
                <a:latin typeface="Arial Black" panose="020B0A04020102020204" pitchFamily="34" charset="0"/>
              </a:rPr>
              <a:t>RESULTADOS Y DISCUSIÓN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2087006" y="24168624"/>
            <a:ext cx="1013766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b="1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 es simplemente el texto de relleno de las imprentas y archivos de texto.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ha sido el texto de relleno estándar de las industrias desde el año 1500, cuando un impresor (N. del T. persona que se dedica a la imprenta).</a:t>
            </a:r>
          </a:p>
          <a:p>
            <a:pPr algn="just"/>
            <a:endParaRPr lang="es-HN" sz="3200" dirty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El trozo de texto estándar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usado desde el año 1500 es reproducido debajo para aquellos interesados. Las secciones 1.10.32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s-HN" sz="3200" dirty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El trozo de texto estándar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usado desde el año 1500 es reproducido debajo para aquellos interesados. Las secciones 1.10.32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s-HN" sz="3200" dirty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El trozo de texto estándar de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Lorem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HN" sz="3200" dirty="0" err="1">
                <a:solidFill>
                  <a:schemeClr val="tx1">
                    <a:lumMod val="50000"/>
                  </a:schemeClr>
                </a:solidFill>
              </a:rPr>
              <a:t>Ipsum</a:t>
            </a:r>
            <a:r>
              <a:rPr lang="es-HN" sz="3200" dirty="0">
                <a:solidFill>
                  <a:schemeClr val="tx1">
                    <a:lumMod val="50000"/>
                  </a:schemeClr>
                </a:solidFill>
              </a:rPr>
              <a:t> usado desde el año 1500 es reproducido debajo para aquellos interesados. Las secciones 1.10.32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22087006" y="23079768"/>
            <a:ext cx="10027010" cy="84867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HN" sz="4800" dirty="0">
                <a:solidFill>
                  <a:srgbClr val="274358"/>
                </a:solidFill>
                <a:latin typeface="Arial Black" panose="020B0A04020102020204" pitchFamily="34" charset="0"/>
              </a:rPr>
              <a:t>CONCLUSIONES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22006783" y="32876863"/>
            <a:ext cx="10027010" cy="84867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HN" sz="4800" dirty="0">
                <a:solidFill>
                  <a:srgbClr val="274358"/>
                </a:solidFill>
                <a:latin typeface="Arial Black" panose="020B0A04020102020204" pitchFamily="34" charset="0"/>
              </a:rPr>
              <a:t>LITERATURA CITADA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939D9458-4922-75DB-D5A0-3DD94262957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1535798" y="17702954"/>
            <a:ext cx="9911012" cy="3105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A3F02306-781D-AA30-2A80-B9E79FEAD2FA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11317208" y="26233959"/>
            <a:ext cx="10129602" cy="44203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BE31234-5C4B-67FF-987F-526C5F225E7F}"/>
              </a:ext>
            </a:extLst>
          </p:cNvPr>
          <p:cNvCxnSpPr>
            <a:cxnSpLocks/>
          </p:cNvCxnSpPr>
          <p:nvPr/>
        </p:nvCxnSpPr>
        <p:spPr>
          <a:xfrm>
            <a:off x="21771430" y="12899571"/>
            <a:ext cx="0" cy="90460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ullet A" descr="A">
            <a:extLst>
              <a:ext uri="{FF2B5EF4-FFF2-40B4-BE49-F238E27FC236}">
                <a16:creationId xmlns:a16="http://schemas.microsoft.com/office/drawing/2014/main" id="{69551C99-9F47-5346-A3BA-7DE99ECA0F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1" y="26739937"/>
            <a:ext cx="621227" cy="621227"/>
          </a:xfrm>
          <a:prstGeom prst="rect">
            <a:avLst/>
          </a:prstGeom>
          <a:noFill/>
        </p:spPr>
      </p:pic>
      <p:pic>
        <p:nvPicPr>
          <p:cNvPr id="21" name="Bullet B" descr="B">
            <a:extLst>
              <a:ext uri="{FF2B5EF4-FFF2-40B4-BE49-F238E27FC236}">
                <a16:creationId xmlns:a16="http://schemas.microsoft.com/office/drawing/2014/main" id="{1AF50F5B-13E4-5040-BC93-D037425F0E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82" y="31298617"/>
            <a:ext cx="621227" cy="621227"/>
          </a:xfrm>
          <a:prstGeom prst="rect">
            <a:avLst/>
          </a:prstGeom>
        </p:spPr>
      </p:pic>
      <p:pic>
        <p:nvPicPr>
          <p:cNvPr id="24" name="Bullet C" descr="C">
            <a:extLst>
              <a:ext uri="{FF2B5EF4-FFF2-40B4-BE49-F238E27FC236}">
                <a16:creationId xmlns:a16="http://schemas.microsoft.com/office/drawing/2014/main" id="{7E7296BB-906A-1D4E-9FA2-E57DC3A1C0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106" y="31277244"/>
            <a:ext cx="621227" cy="621227"/>
          </a:xfrm>
          <a:prstGeom prst="rect">
            <a:avLst/>
          </a:prstGeom>
        </p:spPr>
      </p:pic>
      <p:pic>
        <p:nvPicPr>
          <p:cNvPr id="30" name="Bullet D" descr="D">
            <a:extLst>
              <a:ext uri="{FF2B5EF4-FFF2-40B4-BE49-F238E27FC236}">
                <a16:creationId xmlns:a16="http://schemas.microsoft.com/office/drawing/2014/main" id="{58038AF6-B847-EC4F-A428-40547AC15E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75" y="36239513"/>
            <a:ext cx="621227" cy="621227"/>
          </a:xfrm>
          <a:prstGeom prst="rect">
            <a:avLst/>
          </a:prstGeom>
        </p:spPr>
      </p:pic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618B46AF-36BB-5B94-7292-A3CF0B8244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317208" y="30965119"/>
            <a:ext cx="4937362" cy="3517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1260BE48-508D-342E-F947-B87719B97F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562369" y="30965119"/>
            <a:ext cx="4948498" cy="3517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57688"/>
      </p:ext>
    </p:extLst>
  </p:cSld>
  <p:clrMapOvr>
    <a:masterClrMapping/>
  </p:clrMapOvr>
</p:sld>
</file>

<file path=ppt/theme/theme1.xml><?xml version="1.0" encoding="utf-8"?>
<a:theme xmlns:a="http://schemas.openxmlformats.org/drawingml/2006/main" name="Research Poster Template">
  <a:themeElements>
    <a:clrScheme name="UB Color Palette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186BB7"/>
      </a:hlink>
      <a:folHlink>
        <a:srgbClr val="D86A4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1100</TotalTime>
  <Words>664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Research Poster Template</vt:lpstr>
      <vt:lpstr>PowerPoint Presentation</vt:lpstr>
    </vt:vector>
  </TitlesOfParts>
  <Manager/>
  <Company>© University at Buffalo</Company>
  <LinksUpToDate>false</LinksUpToDate>
  <SharedDoc>false</SharedDoc>
  <HyperlinkBase>www.buffalo.edu/brand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 Research Poster Template</dc:title>
  <dc:subject/>
  <dc:creator>Jason Chwirut</dc:creator>
  <cp:keywords/>
  <dc:description/>
  <cp:lastModifiedBy>Jose Oscar Murillo Vargas</cp:lastModifiedBy>
  <cp:revision>84</cp:revision>
  <cp:lastPrinted>2016-09-29T19:48:31Z</cp:lastPrinted>
  <dcterms:created xsi:type="dcterms:W3CDTF">2016-09-29T18:43:16Z</dcterms:created>
  <dcterms:modified xsi:type="dcterms:W3CDTF">2023-03-16T17:34:49Z</dcterms:modified>
  <cp:category/>
</cp:coreProperties>
</file>